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60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941976-FDE9-4BAE-8FA6-DEECA181DCCB}" type="datetimeFigureOut">
              <a:rPr lang="en-US" smtClean="0"/>
              <a:t>7/27/2011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D634C8-18AF-4BC6-9DE0-F5722C69609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D634C8-18AF-4BC6-9DE0-F5722C696099}"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3816B0-0BC6-4BD2-95E6-589C03A8991C}" type="datetimeFigureOut">
              <a:rPr lang="en-US" smtClean="0"/>
              <a:t>7/26/2011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3816B0-0BC6-4BD2-95E6-589C03A8991C}" type="datetimeFigureOut">
              <a:rPr lang="en-US" smtClean="0"/>
              <a:t>7/26/2011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3816B0-0BC6-4BD2-95E6-589C03A8991C}" type="datetimeFigureOut">
              <a:rPr lang="en-US" smtClean="0"/>
              <a:t>7/26/2011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3816B0-0BC6-4BD2-95E6-589C03A8991C}" type="datetimeFigureOut">
              <a:rPr lang="en-US" smtClean="0"/>
              <a:t>7/26/2011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3816B0-0BC6-4BD2-95E6-589C03A8991C}" type="datetimeFigureOut">
              <a:rPr lang="en-US" smtClean="0"/>
              <a:t>7/26/2011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3816B0-0BC6-4BD2-95E6-589C03A8991C}" type="datetimeFigureOut">
              <a:rPr lang="en-US" smtClean="0"/>
              <a:t>7/26/2011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3816B0-0BC6-4BD2-95E6-589C03A8991C}" type="datetimeFigureOut">
              <a:rPr lang="en-US" smtClean="0"/>
              <a:t>7/26/2011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3816B0-0BC6-4BD2-95E6-589C03A8991C}" type="datetimeFigureOut">
              <a:rPr lang="en-US" smtClean="0"/>
              <a:t>7/26/2011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816B0-0BC6-4BD2-95E6-589C03A8991C}" type="datetimeFigureOut">
              <a:rPr lang="en-US" smtClean="0"/>
              <a:t>7/26/2011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3816B0-0BC6-4BD2-95E6-589C03A8991C}" type="datetimeFigureOut">
              <a:rPr lang="en-US" smtClean="0"/>
              <a:t>7/26/2011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3816B0-0BC6-4BD2-95E6-589C03A8991C}" type="datetimeFigureOut">
              <a:rPr lang="en-US" smtClean="0"/>
              <a:t>7/26/2011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571F0F-CEAB-4A52-BB51-776729C11A1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3816B0-0BC6-4BD2-95E6-589C03A8991C}" type="datetimeFigureOut">
              <a:rPr lang="en-US" smtClean="0"/>
              <a:t>7/26/2011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571F0F-CEAB-4A52-BB51-776729C11A1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76200"/>
            <a:ext cx="8686800" cy="6724918"/>
          </a:xfrm>
          <a:prstGeom prst="rect">
            <a:avLst/>
          </a:prstGeom>
        </p:spPr>
        <p:txBody>
          <a:bodyPr wrap="square">
            <a:spAutoFit/>
          </a:bodyPr>
          <a:lstStyle/>
          <a:p>
            <a:r>
              <a:rPr lang="en-US" sz="1300" b="1" dirty="0" smtClean="0">
                <a:latin typeface="Times New Roman" pitchFamily="18" charset="0"/>
                <a:cs typeface="Times New Roman" pitchFamily="18" charset="0"/>
              </a:rPr>
              <a:t>Class:  </a:t>
            </a:r>
            <a:r>
              <a:rPr lang="en-US" sz="1300" dirty="0" smtClean="0">
                <a:latin typeface="Times New Roman" pitchFamily="18" charset="0"/>
                <a:cs typeface="Times New Roman" pitchFamily="18" charset="0"/>
              </a:rPr>
              <a:t>Reading/Writing/Language 			</a:t>
            </a:r>
            <a:r>
              <a:rPr lang="en-US" sz="1300" b="1" dirty="0" smtClean="0">
                <a:latin typeface="Times New Roman" pitchFamily="18" charset="0"/>
                <a:cs typeface="Times New Roman" pitchFamily="18" charset="0"/>
              </a:rPr>
              <a:t>Unit: </a:t>
            </a:r>
            <a:r>
              <a:rPr lang="en-US" sz="1300" dirty="0" smtClean="0">
                <a:latin typeface="Times New Roman" pitchFamily="18" charset="0"/>
                <a:cs typeface="Times New Roman" pitchFamily="18" charset="0"/>
              </a:rPr>
              <a:t>Can be used with any bullying/tolerance lessons</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Teacher:  </a:t>
            </a:r>
            <a:r>
              <a:rPr lang="en-US" sz="1300" dirty="0" smtClean="0">
                <a:latin typeface="Times New Roman" pitchFamily="18" charset="0"/>
                <a:cs typeface="Times New Roman" pitchFamily="18" charset="0"/>
              </a:rPr>
              <a:t>Mrs. Joy Schott</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School:  </a:t>
            </a:r>
            <a:r>
              <a:rPr lang="en-US" sz="1300" dirty="0" smtClean="0">
                <a:latin typeface="Times New Roman" pitchFamily="18" charset="0"/>
                <a:cs typeface="Times New Roman" pitchFamily="18" charset="0"/>
              </a:rPr>
              <a:t>Burwell Public School</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Objectives:  </a:t>
            </a:r>
            <a:r>
              <a:rPr lang="en-US" sz="1300" dirty="0" smtClean="0">
                <a:latin typeface="Times New Roman" pitchFamily="18" charset="0"/>
                <a:cs typeface="Times New Roman" pitchFamily="18" charset="0"/>
              </a:rPr>
              <a:t>TSW</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Set: </a:t>
            </a:r>
            <a:r>
              <a:rPr lang="en-US" sz="1300" dirty="0" smtClean="0">
                <a:latin typeface="Times New Roman" pitchFamily="18" charset="0"/>
                <a:cs typeface="Times New Roman" pitchFamily="18" charset="0"/>
              </a:rPr>
              <a:t>See below				</a:t>
            </a:r>
            <a:r>
              <a:rPr lang="en-US" sz="1300" b="1" dirty="0" smtClean="0">
                <a:latin typeface="Times New Roman" pitchFamily="18" charset="0"/>
                <a:cs typeface="Times New Roman" pitchFamily="18" charset="0"/>
              </a:rPr>
              <a:t>Duration: </a:t>
            </a:r>
            <a:r>
              <a:rPr lang="en-US" sz="1300" dirty="0" smtClean="0">
                <a:latin typeface="Times New Roman" pitchFamily="18" charset="0"/>
                <a:cs typeface="Times New Roman" pitchFamily="18" charset="0"/>
              </a:rPr>
              <a:t>5 days</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Teacher’s Note:  </a:t>
            </a:r>
            <a:r>
              <a:rPr lang="en-US" sz="1300" dirty="0" smtClean="0">
                <a:latin typeface="Times New Roman" pitchFamily="18" charset="0"/>
                <a:cs typeface="Times New Roman" pitchFamily="18" charset="0"/>
              </a:rPr>
              <a:t>Introduction of Personal Narrative pp. 1-7 are a prerequisite, spend several days before this lesson reading and </a:t>
            </a:r>
            <a:r>
              <a:rPr lang="en-US" sz="1300" dirty="0" smtClean="0">
                <a:latin typeface="Times New Roman" pitchFamily="18" charset="0"/>
                <a:cs typeface="Times New Roman" pitchFamily="18" charset="0"/>
              </a:rPr>
              <a:t>analyzing the characteristics of a personal narrative and its terminology.  Personal Narrative begins with an introductory paragraph that draws the reader into the action of the story that will be told.  The middle of the paper is the story of the important memory.  The ending is the writer’s reflection, which explains why this particular event was important or memorable for the writer.  Remember to go slow to go fast!</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Day 1-</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1</a:t>
            </a:r>
            <a:r>
              <a:rPr lang="en-US" sz="1300" b="1" baseline="30000" dirty="0" smtClean="0">
                <a:latin typeface="Times New Roman" pitchFamily="18" charset="0"/>
                <a:cs typeface="Times New Roman" pitchFamily="18" charset="0"/>
              </a:rPr>
              <a:t>st</a:t>
            </a:r>
            <a:r>
              <a:rPr lang="en-US" sz="1300" dirty="0" smtClean="0">
                <a:latin typeface="Times New Roman" pitchFamily="18" charset="0"/>
                <a:cs typeface="Times New Roman" pitchFamily="18" charset="0"/>
              </a:rPr>
              <a:t>-Read the book, </a:t>
            </a:r>
            <a:r>
              <a:rPr lang="en-US" sz="1300" i="1" dirty="0" smtClean="0">
                <a:latin typeface="Times New Roman" pitchFamily="18" charset="0"/>
                <a:cs typeface="Times New Roman" pitchFamily="18" charset="0"/>
              </a:rPr>
              <a:t>The Secret</a:t>
            </a:r>
            <a:r>
              <a:rPr lang="en-US" sz="1300" dirty="0" smtClean="0">
                <a:latin typeface="Times New Roman" pitchFamily="18" charset="0"/>
                <a:cs typeface="Times New Roman" pitchFamily="18" charset="0"/>
              </a:rPr>
              <a:t>, by N. Joy, discuss the Types of Bullying listed below and have students identify which type would be identified in the book.</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**Highlight- I also have a book that a student from my sixth grade class wrote in 2005 that resembles the message in the book </a:t>
            </a:r>
            <a:r>
              <a:rPr lang="en-US" sz="1300" i="1" dirty="0" smtClean="0">
                <a:latin typeface="Times New Roman" pitchFamily="18" charset="0"/>
                <a:cs typeface="Times New Roman" pitchFamily="18" charset="0"/>
              </a:rPr>
              <a:t>The Secret </a:t>
            </a:r>
            <a:r>
              <a:rPr lang="en-US" sz="1300" dirty="0" smtClean="0">
                <a:latin typeface="Times New Roman" pitchFamily="18" charset="0"/>
                <a:cs typeface="Times New Roman" pitchFamily="18" charset="0"/>
              </a:rPr>
              <a:t>by N. Joy that was written and published in 2007.  I would point out at this time that any of us can be writers and perhaps if this student had a publisher she too would be signing her autograph to the copies being sold!   </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Identified Types of </a:t>
            </a:r>
            <a:r>
              <a:rPr lang="en-US" sz="1300" b="1" dirty="0" smtClean="0">
                <a:latin typeface="Times New Roman" pitchFamily="18" charset="0"/>
                <a:cs typeface="Times New Roman" pitchFamily="18" charset="0"/>
              </a:rPr>
              <a:t>Bullying</a:t>
            </a:r>
            <a:r>
              <a:rPr lang="en-US" sz="1300" dirty="0" smtClean="0">
                <a:latin typeface="Times New Roman" pitchFamily="18" charset="0"/>
                <a:cs typeface="Times New Roman" pitchFamily="18" charset="0"/>
              </a:rPr>
              <a:t>:</a:t>
            </a:r>
          </a:p>
          <a:p>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Teasing</a:t>
            </a:r>
            <a:r>
              <a:rPr lang="en-US" sz="1300" dirty="0" smtClean="0">
                <a:latin typeface="Times New Roman" pitchFamily="18" charset="0"/>
                <a:cs typeface="Times New Roman" pitchFamily="18" charset="0"/>
              </a:rPr>
              <a:t>-Making fun of someone based on their appearance, abilities, ethnicity, culture, or any other defining </a:t>
            </a:r>
            <a:r>
              <a:rPr lang="en-US" sz="1300" dirty="0" err="1" smtClean="0">
                <a:latin typeface="Times New Roman" pitchFamily="18" charset="0"/>
                <a:cs typeface="Times New Roman" pitchFamily="18" charset="0"/>
              </a:rPr>
              <a:t>chara</a:t>
            </a:r>
            <a:r>
              <a:rPr lang="en-US" sz="1300" dirty="0" smtClean="0">
                <a:latin typeface="Times New Roman" pitchFamily="18" charset="0"/>
                <a:cs typeface="Times New Roman" pitchFamily="18" charset="0"/>
              </a:rPr>
              <a:t>.</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Excluding</a:t>
            </a:r>
            <a:r>
              <a:rPr lang="en-US" sz="1300" dirty="0" smtClean="0">
                <a:latin typeface="Times New Roman" pitchFamily="18" charset="0"/>
                <a:cs typeface="Times New Roman" pitchFamily="18" charset="0"/>
              </a:rPr>
              <a:t>-Purposely leaving someone out</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Name-calling</a:t>
            </a:r>
            <a:r>
              <a:rPr lang="en-US" sz="1300" dirty="0" smtClean="0">
                <a:latin typeface="Times New Roman" pitchFamily="18" charset="0"/>
                <a:cs typeface="Times New Roman" pitchFamily="18" charset="0"/>
              </a:rPr>
              <a:t>-Calling someone a mean name or using words that hurt </a:t>
            </a:r>
          </a:p>
          <a:p>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Emotional bullying</a:t>
            </a:r>
            <a:r>
              <a:rPr lang="en-US" sz="1300" dirty="0" smtClean="0">
                <a:latin typeface="Times New Roman" pitchFamily="18" charset="0"/>
                <a:cs typeface="Times New Roman" pitchFamily="18" charset="0"/>
              </a:rPr>
              <a:t>-Hurting someone else by spreading lies, gossip, rumors, or spreading secrets or other things someone has been told in confidence</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Body Language Bullying- </a:t>
            </a:r>
            <a:r>
              <a:rPr lang="en-US" sz="1300" dirty="0" smtClean="0">
                <a:latin typeface="Times New Roman" pitchFamily="18" charset="0"/>
                <a:cs typeface="Times New Roman" pitchFamily="18" charset="0"/>
              </a:rPr>
              <a:t>Using faces, gestures, and body language such as rolling one’s eyes or whispering while looking at the target</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Physical Aggression</a:t>
            </a:r>
            <a:r>
              <a:rPr lang="en-US" sz="1300" dirty="0" smtClean="0">
                <a:latin typeface="Times New Roman" pitchFamily="18" charset="0"/>
                <a:cs typeface="Times New Roman" pitchFamily="18" charset="0"/>
              </a:rPr>
              <a:t>-Using physical force against someone on purpose</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t>
            </a:r>
            <a:r>
              <a:rPr lang="en-US" sz="1300" b="1" u="sng" dirty="0" smtClean="0">
                <a:latin typeface="Times New Roman" pitchFamily="18" charset="0"/>
                <a:cs typeface="Times New Roman" pitchFamily="18" charset="0"/>
              </a:rPr>
              <a:t>Relationship Aggression</a:t>
            </a:r>
            <a:r>
              <a:rPr lang="en-US" sz="1300" dirty="0" smtClean="0">
                <a:latin typeface="Times New Roman" pitchFamily="18" charset="0"/>
                <a:cs typeface="Times New Roman" pitchFamily="18" charset="0"/>
              </a:rPr>
              <a:t>-Getting others to do something that is wrong, mean, or hurtful to another person</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t>
            </a:r>
            <a:r>
              <a:rPr lang="en-US" sz="1300" b="1" u="sng" dirty="0" err="1" smtClean="0">
                <a:latin typeface="Times New Roman" pitchFamily="18" charset="0"/>
                <a:cs typeface="Times New Roman" pitchFamily="18" charset="0"/>
              </a:rPr>
              <a:t>Cyberbullying</a:t>
            </a:r>
            <a:r>
              <a:rPr lang="en-US" sz="1300" dirty="0" smtClean="0">
                <a:latin typeface="Times New Roman" pitchFamily="18" charset="0"/>
                <a:cs typeface="Times New Roman" pitchFamily="18" charset="0"/>
              </a:rPr>
              <a:t>-  Using the Internet, e-mail, or text messaging to hurt someone else</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2</a:t>
            </a:r>
            <a:r>
              <a:rPr lang="en-US" sz="1300" b="1" baseline="30000" dirty="0" smtClean="0">
                <a:latin typeface="Times New Roman" pitchFamily="18" charset="0"/>
                <a:cs typeface="Times New Roman" pitchFamily="18" charset="0"/>
              </a:rPr>
              <a:t>nd</a:t>
            </a:r>
            <a:r>
              <a:rPr lang="en-US" sz="1300" dirty="0" smtClean="0">
                <a:latin typeface="Times New Roman" pitchFamily="18" charset="0"/>
                <a:cs typeface="Times New Roman" pitchFamily="18" charset="0"/>
              </a:rPr>
              <a:t>-Using the Writer Analysis on p. 60 –identify the elements of </a:t>
            </a:r>
            <a:r>
              <a:rPr lang="en-US" sz="1300" dirty="0" smtClean="0">
                <a:latin typeface="Times New Roman" pitchFamily="18" charset="0"/>
                <a:cs typeface="Times New Roman" pitchFamily="18" charset="0"/>
              </a:rPr>
              <a:t>each </a:t>
            </a:r>
            <a:r>
              <a:rPr lang="en-US" sz="1300" dirty="0" smtClean="0">
                <a:latin typeface="Times New Roman" pitchFamily="18" charset="0"/>
                <a:cs typeface="Times New Roman" pitchFamily="18" charset="0"/>
              </a:rPr>
              <a:t>book</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endParaRPr lang="en-US" sz="1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86916"/>
            <a:ext cx="8839200" cy="5724644"/>
          </a:xfrm>
          <a:prstGeom prst="rect">
            <a:avLst/>
          </a:prstGeom>
          <a:noFill/>
          <a:ln>
            <a:solidFill>
              <a:schemeClr val="tx2">
                <a:lumMod val="60000"/>
                <a:lumOff val="40000"/>
              </a:schemeClr>
            </a:solidFill>
          </a:ln>
        </p:spPr>
        <p:txBody>
          <a:bodyPr wrap="square" rtlCol="0">
            <a:spAutoFit/>
          </a:bodyPr>
          <a:lstStyle/>
          <a:p>
            <a:r>
              <a:rPr lang="en-US" sz="1300" b="1" dirty="0" smtClean="0">
                <a:latin typeface="Times New Roman" pitchFamily="18" charset="0"/>
                <a:cs typeface="Times New Roman" pitchFamily="18" charset="0"/>
              </a:rPr>
              <a:t>Day 2-  </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1</a:t>
            </a:r>
            <a:r>
              <a:rPr lang="en-US" sz="1300" b="1" baseline="30000" dirty="0" smtClean="0">
                <a:latin typeface="Times New Roman" pitchFamily="18" charset="0"/>
                <a:cs typeface="Times New Roman" pitchFamily="18" charset="0"/>
              </a:rPr>
              <a:t>st</a:t>
            </a:r>
            <a:r>
              <a:rPr lang="en-US" sz="1300" dirty="0" smtClean="0">
                <a:latin typeface="Times New Roman" pitchFamily="18" charset="0"/>
                <a:cs typeface="Times New Roman" pitchFamily="18" charset="0"/>
              </a:rPr>
              <a:t>-Brainstorm: </a:t>
            </a:r>
            <a:r>
              <a:rPr lang="en-US" sz="1300" dirty="0" smtClean="0">
                <a:latin typeface="Times New Roman" pitchFamily="18" charset="0"/>
                <a:cs typeface="Times New Roman" pitchFamily="18" charset="0"/>
              </a:rPr>
              <a:t>What specific incident do you remember when you saw someone or experienced for yourself a type of bullying?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2</a:t>
            </a:r>
            <a:r>
              <a:rPr lang="en-US" sz="1300" b="1" baseline="30000" dirty="0" smtClean="0">
                <a:latin typeface="Times New Roman" pitchFamily="18" charset="0"/>
                <a:cs typeface="Times New Roman" pitchFamily="18" charset="0"/>
              </a:rPr>
              <a:t>nd</a:t>
            </a:r>
            <a:r>
              <a:rPr lang="en-US" sz="1300" b="1" dirty="0" smtClean="0">
                <a:latin typeface="Times New Roman" pitchFamily="18" charset="0"/>
                <a:cs typeface="Times New Roman" pitchFamily="18" charset="0"/>
              </a:rPr>
              <a:t>-</a:t>
            </a:r>
            <a:r>
              <a:rPr lang="en-US" sz="1300" dirty="0" smtClean="0">
                <a:latin typeface="Times New Roman" pitchFamily="18" charset="0"/>
                <a:cs typeface="Times New Roman" pitchFamily="18" charset="0"/>
              </a:rPr>
              <a:t>Using the Level 3 “I” Planner students will select the incident that is significant enough to write about.  Remember to use the </a:t>
            </a:r>
            <a:r>
              <a:rPr lang="en-US" sz="1300" b="1" dirty="0" smtClean="0">
                <a:latin typeface="Times New Roman" pitchFamily="18" charset="0"/>
                <a:cs typeface="Times New Roman" pitchFamily="18" charset="0"/>
              </a:rPr>
              <a:t>Rule of 5 </a:t>
            </a:r>
            <a:r>
              <a:rPr lang="en-US" sz="1300" dirty="0" smtClean="0">
                <a:latin typeface="Times New Roman" pitchFamily="18" charset="0"/>
                <a:cs typeface="Times New Roman" pitchFamily="18" charset="0"/>
              </a:rPr>
              <a:t>and </a:t>
            </a:r>
            <a:r>
              <a:rPr lang="en-US" sz="1300" b="1" dirty="0" smtClean="0">
                <a:latin typeface="Times New Roman" pitchFamily="18" charset="0"/>
                <a:cs typeface="Times New Roman" pitchFamily="18" charset="0"/>
              </a:rPr>
              <a:t>Jot Dots</a:t>
            </a:r>
            <a:r>
              <a:rPr lang="en-US" sz="1300" dirty="0" smtClean="0">
                <a:latin typeface="Times New Roman" pitchFamily="18" charset="0"/>
                <a:cs typeface="Times New Roman" pitchFamily="18" charset="0"/>
              </a:rPr>
              <a:t>.</a:t>
            </a:r>
            <a:br>
              <a:rPr lang="en-US" sz="1300" dirty="0" smtClean="0">
                <a:latin typeface="Times New Roman" pitchFamily="18" charset="0"/>
                <a:cs typeface="Times New Roman" pitchFamily="18" charset="0"/>
              </a:rPr>
            </a:br>
            <a:endParaRPr lang="en-US" sz="1300" dirty="0" smtClean="0">
              <a:latin typeface="Times New Roman" pitchFamily="18" charset="0"/>
              <a:cs typeface="Times New Roman" pitchFamily="18" charset="0"/>
            </a:endParaRPr>
          </a:p>
          <a:p>
            <a:endParaRPr lang="en-US" sz="1300" dirty="0" smtClean="0">
              <a:latin typeface="Times New Roman" pitchFamily="18" charset="0"/>
              <a:cs typeface="Times New Roman" pitchFamily="18" charset="0"/>
            </a:endParaRPr>
          </a:p>
          <a:p>
            <a:r>
              <a:rPr lang="en-US" sz="1300" b="1" dirty="0" smtClean="0">
                <a:latin typeface="Times New Roman" pitchFamily="18" charset="0"/>
                <a:cs typeface="Times New Roman" pitchFamily="18" charset="0"/>
              </a:rPr>
              <a:t>Day 3-</a:t>
            </a:r>
          </a:p>
          <a:p>
            <a:r>
              <a:rPr lang="en-US" sz="1300" b="1" dirty="0" smtClean="0">
                <a:latin typeface="Times New Roman" pitchFamily="18" charset="0"/>
                <a:cs typeface="Times New Roman" pitchFamily="18" charset="0"/>
              </a:rPr>
              <a:t>1</a:t>
            </a:r>
            <a:r>
              <a:rPr lang="en-US" sz="1300" b="1" baseline="30000" dirty="0" smtClean="0">
                <a:latin typeface="Times New Roman" pitchFamily="18" charset="0"/>
                <a:cs typeface="Times New Roman" pitchFamily="18" charset="0"/>
              </a:rPr>
              <a:t>st</a:t>
            </a:r>
            <a:r>
              <a:rPr lang="en-US" sz="1300" b="1" dirty="0" smtClean="0">
                <a:latin typeface="Times New Roman" pitchFamily="18" charset="0"/>
                <a:cs typeface="Times New Roman" pitchFamily="18" charset="0"/>
              </a:rPr>
              <a:t>- Review:</a:t>
            </a:r>
            <a:r>
              <a:rPr lang="en-US" sz="1300" dirty="0" smtClean="0">
                <a:latin typeface="Times New Roman" pitchFamily="18" charset="0"/>
                <a:cs typeface="Times New Roman" pitchFamily="18" charset="0"/>
              </a:rPr>
              <a:t> </a:t>
            </a:r>
            <a:r>
              <a:rPr lang="en-US" sz="1300" i="1" u="sng" dirty="0" smtClean="0">
                <a:latin typeface="Times New Roman" pitchFamily="18" charset="0"/>
                <a:cs typeface="Times New Roman" pitchFamily="18" charset="0"/>
              </a:rPr>
              <a:t>Super-Six Elements</a:t>
            </a:r>
            <a:r>
              <a:rPr lang="en-US" sz="1300" dirty="0" smtClean="0">
                <a:latin typeface="Times New Roman" pitchFamily="18" charset="0"/>
                <a:cs typeface="Times New Roman" pitchFamily="18" charset="0"/>
              </a:rPr>
              <a:t>; Uses “I” or “we” (first person), Has Voice, Has a reflection, Is about an incident that really happened, Appeals to the senses, Follows a logical sequence</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2</a:t>
            </a:r>
            <a:r>
              <a:rPr lang="en-US" sz="1300" b="1" baseline="30000" dirty="0" smtClean="0">
                <a:latin typeface="Times New Roman" pitchFamily="18" charset="0"/>
                <a:cs typeface="Times New Roman" pitchFamily="18" charset="0"/>
              </a:rPr>
              <a:t>nd</a:t>
            </a:r>
            <a:r>
              <a:rPr lang="en-US" sz="1300" b="1" dirty="0" smtClean="0">
                <a:latin typeface="Times New Roman" pitchFamily="18" charset="0"/>
                <a:cs typeface="Times New Roman" pitchFamily="18" charset="0"/>
              </a:rPr>
              <a:t>-</a:t>
            </a:r>
            <a:r>
              <a:rPr lang="en-US" sz="1300" dirty="0" smtClean="0">
                <a:latin typeface="Times New Roman" pitchFamily="18" charset="0"/>
                <a:cs typeface="Times New Roman" pitchFamily="18" charset="0"/>
              </a:rPr>
              <a:t>Give examples of the </a:t>
            </a:r>
            <a:r>
              <a:rPr lang="en-US" sz="1300" b="1" dirty="0" smtClean="0">
                <a:latin typeface="Times New Roman" pitchFamily="18" charset="0"/>
                <a:cs typeface="Times New Roman" pitchFamily="18" charset="0"/>
              </a:rPr>
              <a:t>“Movers” </a:t>
            </a:r>
            <a:r>
              <a:rPr lang="en-US" sz="1300" dirty="0" smtClean="0">
                <a:latin typeface="Times New Roman" pitchFamily="18" charset="0"/>
                <a:cs typeface="Times New Roman" pitchFamily="18" charset="0"/>
              </a:rPr>
              <a:t>used in Personal Narrative using p. 72 Student Pages (Personal Narrative Section) and have them select the best ones for their “I” Plan making sure their “Big Ideas” are big enough to have something to write about</a:t>
            </a:r>
            <a:br>
              <a:rPr lang="en-US" sz="1300" dirty="0" smtClean="0">
                <a:latin typeface="Times New Roman" pitchFamily="18" charset="0"/>
                <a:cs typeface="Times New Roman" pitchFamily="18" charset="0"/>
              </a:rPr>
            </a:br>
            <a:endParaRPr lang="en-US" sz="1300" dirty="0" smtClean="0">
              <a:latin typeface="Times New Roman" pitchFamily="18" charset="0"/>
              <a:cs typeface="Times New Roman" pitchFamily="18" charset="0"/>
            </a:endParaRPr>
          </a:p>
          <a:p>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Day 4- </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Using p. 73 Student Pages (Personal Narrative Section)-Reflection Starters shows a list of suggested emotion words that would Wrap It Up.  Emphasize that the conclusion to a personal narrative should show emotion or talk about what the writer learned from or will remember about the incident.  If you are working with some Level 1 writers this may simply be a statement of emotion.</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b="1" dirty="0" smtClean="0">
                <a:latin typeface="Times New Roman" pitchFamily="18" charset="0"/>
                <a:cs typeface="Times New Roman" pitchFamily="18" charset="0"/>
              </a:rPr>
              <a:t>Day 5-  </a:t>
            </a:r>
            <a:r>
              <a:rPr lang="en-US" sz="1300" dirty="0" smtClean="0">
                <a:latin typeface="Times New Roman" pitchFamily="18" charset="0"/>
                <a:cs typeface="Times New Roman" pitchFamily="18" charset="0"/>
              </a:rPr>
              <a:t>Your students will be screaming, “Are we ready to write yet?”   And the answer to this question will be, “You are not quite there yet.”</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1</a:t>
            </a:r>
            <a:r>
              <a:rPr lang="en-US" sz="1300" baseline="30000" dirty="0" smtClean="0">
                <a:latin typeface="Times New Roman" pitchFamily="18" charset="0"/>
                <a:cs typeface="Times New Roman" pitchFamily="18" charset="0"/>
              </a:rPr>
              <a:t>st</a:t>
            </a:r>
            <a:r>
              <a:rPr lang="en-US" sz="1300" dirty="0" smtClean="0">
                <a:latin typeface="Times New Roman" pitchFamily="18" charset="0"/>
                <a:cs typeface="Times New Roman" pitchFamily="18" charset="0"/>
              </a:rPr>
              <a:t>-  The students will go back to their “I” plan and change any Being Verbs to a Showing Verb or phrase that would allow the reader a vivid picture</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300" dirty="0" smtClean="0">
                <a:latin typeface="Times New Roman" pitchFamily="18" charset="0"/>
                <a:cs typeface="Times New Roman" pitchFamily="18" charset="0"/>
              </a:rPr>
              <a:t>2</a:t>
            </a:r>
            <a:r>
              <a:rPr lang="en-US" sz="1300" baseline="30000" dirty="0" smtClean="0">
                <a:latin typeface="Times New Roman" pitchFamily="18" charset="0"/>
                <a:cs typeface="Times New Roman" pitchFamily="18" charset="0"/>
              </a:rPr>
              <a:t>nd</a:t>
            </a:r>
            <a:r>
              <a:rPr lang="en-US" sz="1300" dirty="0" smtClean="0">
                <a:latin typeface="Times New Roman" pitchFamily="18" charset="0"/>
                <a:cs typeface="Times New Roman" pitchFamily="18" charset="0"/>
              </a:rPr>
              <a:t>-Pair up students and have them orally rehearse or “Write it out Loud” going through their plan</a:t>
            </a: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endParaRPr lang="en-US" sz="1400" b="1" dirty="0">
              <a:latin typeface="Times New Roman" pitchFamily="18" charset="0"/>
              <a:cs typeface="Times New Roman" pitchFamily="18" charset="0"/>
            </a:endParaRPr>
          </a:p>
        </p:txBody>
      </p:sp>
      <p:cxnSp>
        <p:nvCxnSpPr>
          <p:cNvPr id="9" name="Straight Connector 8"/>
          <p:cNvCxnSpPr/>
          <p:nvPr/>
        </p:nvCxnSpPr>
        <p:spPr>
          <a:xfrm>
            <a:off x="152400" y="1371600"/>
            <a:ext cx="883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1"/>
            <a:endCxn id="5" idx="3"/>
          </p:cNvCxnSpPr>
          <p:nvPr/>
        </p:nvCxnSpPr>
        <p:spPr>
          <a:xfrm rot="10800000" flipH="1">
            <a:off x="152400" y="2949238"/>
            <a:ext cx="883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52400" y="4038600"/>
            <a:ext cx="8839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6</Words>
  <Application>Microsoft Office PowerPoint</Application>
  <PresentationFormat>On-screen Show (4:3)</PresentationFormat>
  <Paragraphs>9</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33333333</dc:creator>
  <cp:lastModifiedBy>33333333</cp:lastModifiedBy>
  <cp:revision>15</cp:revision>
  <dcterms:created xsi:type="dcterms:W3CDTF">2011-07-27T04:10:05Z</dcterms:created>
  <dcterms:modified xsi:type="dcterms:W3CDTF">2011-07-27T06:32:22Z</dcterms:modified>
</cp:coreProperties>
</file>