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6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3892-279A-40A8-BABC-D0A31168612D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8EA2-14C3-4D81-B0A5-5B65B83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3892-279A-40A8-BABC-D0A31168612D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8EA2-14C3-4D81-B0A5-5B65B83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3892-279A-40A8-BABC-D0A31168612D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8EA2-14C3-4D81-B0A5-5B65B83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3892-279A-40A8-BABC-D0A31168612D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8EA2-14C3-4D81-B0A5-5B65B83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3892-279A-40A8-BABC-D0A31168612D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8EA2-14C3-4D81-B0A5-5B65B83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3892-279A-40A8-BABC-D0A31168612D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8EA2-14C3-4D81-B0A5-5B65B83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3892-279A-40A8-BABC-D0A31168612D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8EA2-14C3-4D81-B0A5-5B65B83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3892-279A-40A8-BABC-D0A31168612D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8EA2-14C3-4D81-B0A5-5B65B83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3892-279A-40A8-BABC-D0A31168612D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8EA2-14C3-4D81-B0A5-5B65B83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3892-279A-40A8-BABC-D0A31168612D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8EA2-14C3-4D81-B0A5-5B65B83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3892-279A-40A8-BABC-D0A31168612D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8EA2-14C3-4D81-B0A5-5B65B83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63892-279A-40A8-BABC-D0A31168612D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88EA2-14C3-4D81-B0A5-5B65B83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bsnews.com/stories/2009/01/02/assignment_america/main4696340.shtml?tag=currentVideoInfo;videoMetaInf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uly 2011 043.JPG"/>
          <p:cNvPicPr>
            <a:picLocks noChangeAspect="1"/>
          </p:cNvPicPr>
          <p:nvPr/>
        </p:nvPicPr>
        <p:blipFill>
          <a:blip r:embed="rId2" cstate="print">
            <a:lum bright="-10000" contras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914400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8600" y="152401"/>
            <a:ext cx="8763000" cy="886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Class:  Reading		Unit: Introduction to Lit. Unit on </a:t>
            </a:r>
            <a:r>
              <a:rPr lang="en-US" sz="1200" i="1" dirty="0" smtClean="0"/>
              <a:t>Freak the Mighty </a:t>
            </a:r>
            <a:r>
              <a:rPr lang="en-US" sz="1200" dirty="0" smtClean="0"/>
              <a:t>by Rodman </a:t>
            </a:r>
            <a:r>
              <a:rPr lang="en-US" sz="1200" dirty="0" err="1" smtClean="0"/>
              <a:t>Philbrick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>Teacher:  Mrs. Joy Schott</a:t>
            </a:r>
            <a:br>
              <a:rPr lang="en-US" sz="1200" dirty="0" smtClean="0"/>
            </a:br>
            <a:r>
              <a:rPr lang="en-US" sz="1200" dirty="0" smtClean="0"/>
              <a:t>School:  Burwell Public School</a:t>
            </a:r>
            <a:br>
              <a:rPr lang="en-US" sz="1200" dirty="0" smtClean="0"/>
            </a:br>
            <a:r>
              <a:rPr lang="en-US" sz="1200" dirty="0" smtClean="0"/>
              <a:t>Objectives:  TSW observe the picture and orally tell what is happening, </a:t>
            </a:r>
            <a:r>
              <a:rPr lang="en-US" sz="1200" b="1" i="1" dirty="0" smtClean="0"/>
              <a:t>Build a Word Bank-</a:t>
            </a:r>
            <a:r>
              <a:rPr lang="en-US" sz="1200" dirty="0" smtClean="0"/>
              <a:t>list the vocabulary (coming up with Level 2 words), and then list the words in the three – and four- box practice sheets (student activity sheet p. 157)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Set: See below		Duration: </a:t>
            </a:r>
            <a:r>
              <a:rPr lang="en-US" sz="1400" smtClean="0"/>
              <a:t>3-4 days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b="1" i="1" u="sng" dirty="0" smtClean="0"/>
              <a:t>Day 1: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200" b="1" dirty="0" smtClean="0"/>
              <a:t>1</a:t>
            </a:r>
            <a:r>
              <a:rPr lang="en-US" sz="1200" b="1" baseline="30000" dirty="0" smtClean="0"/>
              <a:t>st</a:t>
            </a:r>
            <a:r>
              <a:rPr lang="en-US" sz="1200" dirty="0" smtClean="0"/>
              <a:t>-To determine what the students already know-</a:t>
            </a:r>
            <a:br>
              <a:rPr lang="en-US" sz="1200" dirty="0" smtClean="0"/>
            </a:br>
            <a:r>
              <a:rPr lang="en-US" sz="1200" dirty="0" smtClean="0"/>
              <a:t>**After viewing word list, have students write sentences using 2-3 of the words from the list-  “Take 2/Take3”</a:t>
            </a:r>
            <a:br>
              <a:rPr lang="en-US" sz="1200" dirty="0" smtClean="0"/>
            </a:br>
            <a:r>
              <a:rPr lang="en-US" sz="1200" dirty="0" smtClean="0"/>
              <a:t>Vocabulary to be Introduced:</a:t>
            </a:r>
            <a:br>
              <a:rPr lang="en-US" sz="1200" dirty="0" smtClean="0"/>
            </a:br>
            <a:r>
              <a:rPr lang="en-US" sz="1200" dirty="0" smtClean="0"/>
              <a:t>  discrimination		ethnicity			bullying		people</a:t>
            </a:r>
            <a:br>
              <a:rPr lang="en-US" sz="1200" dirty="0" smtClean="0"/>
            </a:br>
            <a:r>
              <a:rPr lang="en-US" sz="1200" dirty="0" smtClean="0"/>
              <a:t>  tolerance			friendship			differences		relationships</a:t>
            </a:r>
            <a:br>
              <a:rPr lang="en-US" sz="1200" dirty="0" smtClean="0"/>
            </a:br>
            <a:r>
              <a:rPr lang="en-US" sz="1200" dirty="0" smtClean="0"/>
              <a:t>  race			culture			peace		behaviors</a:t>
            </a:r>
            <a:br>
              <a:rPr lang="en-US" sz="12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b="1" dirty="0" smtClean="0"/>
              <a:t>2</a:t>
            </a:r>
            <a:r>
              <a:rPr lang="en-US" sz="1200" b="1" baseline="30000" dirty="0" smtClean="0"/>
              <a:t>nd</a:t>
            </a:r>
            <a:r>
              <a:rPr lang="en-US" sz="1200" dirty="0" smtClean="0"/>
              <a:t>- Teacher Models – write example sentences on the board, overhead, or </a:t>
            </a:r>
            <a:r>
              <a:rPr lang="en-US" sz="1200" dirty="0" err="1" smtClean="0"/>
              <a:t>Interwrite</a:t>
            </a:r>
            <a:r>
              <a:rPr lang="en-US" sz="1200" dirty="0" smtClean="0"/>
              <a:t> Board </a:t>
            </a:r>
            <a:br>
              <a:rPr lang="en-US" sz="12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b="1" dirty="0" smtClean="0"/>
              <a:t>3</a:t>
            </a:r>
            <a:r>
              <a:rPr lang="en-US" sz="1200" b="1" baseline="30000" dirty="0" smtClean="0"/>
              <a:t>rd</a:t>
            </a:r>
            <a:r>
              <a:rPr lang="en-US" sz="1200" b="1" dirty="0" smtClean="0"/>
              <a:t>- </a:t>
            </a:r>
            <a:r>
              <a:rPr lang="en-US" sz="1200" dirty="0" smtClean="0"/>
              <a:t>Hand out 3-4 Box Practice Sheets (student activity sheet p. 157)  and show the picture of holding hands.  In groups of four students will fill in the boxes of the practice sheet.</a:t>
            </a:r>
            <a:br>
              <a:rPr lang="en-US" sz="12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b="1" dirty="0" smtClean="0"/>
              <a:t>4</a:t>
            </a:r>
            <a:r>
              <a:rPr lang="en-US" sz="1200" b="1" baseline="30000" dirty="0" smtClean="0"/>
              <a:t>th</a:t>
            </a:r>
            <a:r>
              <a:rPr lang="en-US" sz="1200" dirty="0" smtClean="0"/>
              <a:t>- The group will then construct a sentence by selecting their top level words and read aloud to the class.</a:t>
            </a:r>
            <a:br>
              <a:rPr lang="en-US" sz="12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b="1" dirty="0" smtClean="0"/>
              <a:t>5</a:t>
            </a:r>
            <a:r>
              <a:rPr lang="en-US" sz="1200" b="1" baseline="30000" dirty="0" smtClean="0"/>
              <a:t>th</a:t>
            </a:r>
            <a:r>
              <a:rPr lang="en-US" sz="1200" dirty="0" smtClean="0"/>
              <a:t>- Independent Practice- Each student will write a sentence from their own sheets </a:t>
            </a:r>
            <a:br>
              <a:rPr lang="en-US" sz="1200" dirty="0" smtClean="0"/>
            </a:br>
            <a:r>
              <a:rPr lang="en-US" sz="1200" dirty="0" smtClean="0"/>
              <a:t>  Give time to go over – rewrite their individual sentences replacing Tier 1 words with Tier 2 words </a:t>
            </a:r>
            <a:br>
              <a:rPr lang="en-US" sz="12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b="1" i="1" u="sng" dirty="0" smtClean="0"/>
              <a:t>Day 2-</a:t>
            </a:r>
            <a:br>
              <a:rPr lang="en-US" b="1" i="1" u="sng" dirty="0" smtClean="0"/>
            </a:br>
            <a:r>
              <a:rPr lang="en-US" sz="1400" i="1" dirty="0" smtClean="0"/>
              <a:t>1</a:t>
            </a:r>
            <a:r>
              <a:rPr lang="en-US" sz="1400" i="1" baseline="30000" dirty="0" smtClean="0"/>
              <a:t>st</a:t>
            </a:r>
            <a:r>
              <a:rPr lang="en-US" sz="1400" i="1" dirty="0" smtClean="0"/>
              <a:t>-Using the Responding to Reading: Free Response sheet </a:t>
            </a:r>
            <a:r>
              <a:rPr lang="en-US" sz="1400" dirty="0" smtClean="0"/>
              <a:t>(student activity sheet p. 149) students will respond to the video clip below. 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>
                <a:hlinkClick r:id="rId2"/>
              </a:rPr>
              <a:t>http://www.cbsnews.com/stories/2009/01/02/assignment_america/main4696340.shtml?tag=currentVideoInfo;videoMetaInfo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 Next pose the question- “If they can do it what is our excuse?” Group discussion</a:t>
            </a:r>
          </a:p>
          <a:p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b="1" dirty="0" smtClean="0"/>
              <a:t>2</a:t>
            </a:r>
            <a:r>
              <a:rPr lang="en-US" sz="1400" b="1" baseline="30000" dirty="0" smtClean="0"/>
              <a:t>nd</a:t>
            </a:r>
            <a:r>
              <a:rPr lang="en-US" sz="1400" b="1" dirty="0" smtClean="0"/>
              <a:t> </a:t>
            </a:r>
            <a:r>
              <a:rPr lang="en-US" sz="1400" dirty="0" smtClean="0"/>
              <a:t>– Begin reading the book </a:t>
            </a:r>
            <a:r>
              <a:rPr lang="en-US" sz="1400" b="1" i="1" dirty="0" smtClean="0"/>
              <a:t>Freak the Mighty </a:t>
            </a:r>
            <a:r>
              <a:rPr lang="en-US" sz="1400" dirty="0" smtClean="0"/>
              <a:t>by Rodman </a:t>
            </a:r>
            <a:r>
              <a:rPr lang="en-US" sz="1400" dirty="0" err="1" smtClean="0"/>
              <a:t>Philbrick</a:t>
            </a:r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228600"/>
            <a:ext cx="89916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Day 3- </a:t>
            </a:r>
            <a:r>
              <a:rPr lang="en-US" sz="1400" dirty="0" smtClean="0"/>
              <a:t>Introduction to Different Types of Bullying</a:t>
            </a:r>
            <a:br>
              <a:rPr lang="en-US" sz="1400" dirty="0" smtClean="0"/>
            </a:br>
            <a:r>
              <a:rPr lang="en-US" sz="1400" dirty="0" smtClean="0"/>
              <a:t>     </a:t>
            </a:r>
            <a:r>
              <a:rPr lang="en-US" sz="1400" b="1" u="sng" dirty="0" smtClean="0"/>
              <a:t>Teasing</a:t>
            </a:r>
            <a:r>
              <a:rPr lang="en-US" sz="1400" dirty="0" smtClean="0"/>
              <a:t>-Making fun of someone based on their appearance, abilities, ethnicity, culture, or any other defining </a:t>
            </a:r>
            <a:r>
              <a:rPr lang="en-US" sz="1400" dirty="0" err="1" smtClean="0"/>
              <a:t>chara</a:t>
            </a:r>
            <a:r>
              <a:rPr lang="en-US" sz="1400" dirty="0" smtClean="0"/>
              <a:t>.</a:t>
            </a:r>
            <a:br>
              <a:rPr lang="en-US" sz="1400" dirty="0" smtClean="0"/>
            </a:br>
            <a:r>
              <a:rPr lang="en-US" sz="1400" dirty="0" smtClean="0"/>
              <a:t>     </a:t>
            </a:r>
            <a:r>
              <a:rPr lang="en-US" sz="1400" b="1" u="sng" dirty="0" smtClean="0"/>
              <a:t>Excluding</a:t>
            </a:r>
            <a:r>
              <a:rPr lang="en-US" sz="1400" dirty="0" smtClean="0"/>
              <a:t>-Purposely leaving someone out</a:t>
            </a:r>
            <a:br>
              <a:rPr lang="en-US" sz="1400" dirty="0" smtClean="0"/>
            </a:br>
            <a:r>
              <a:rPr lang="en-US" sz="1400" dirty="0" smtClean="0"/>
              <a:t>     </a:t>
            </a:r>
            <a:r>
              <a:rPr lang="en-US" sz="1400" b="1" u="sng" dirty="0" smtClean="0"/>
              <a:t>Name-calling</a:t>
            </a:r>
            <a:r>
              <a:rPr lang="en-US" sz="1400" dirty="0" smtClean="0"/>
              <a:t>-Calling someone a mean name or using words that hurt </a:t>
            </a:r>
          </a:p>
          <a:p>
            <a:r>
              <a:rPr lang="en-US" sz="1400" dirty="0" smtClean="0"/>
              <a:t>     </a:t>
            </a:r>
            <a:r>
              <a:rPr lang="en-US" sz="1400" b="1" u="sng" dirty="0" smtClean="0"/>
              <a:t>Emotional bullying</a:t>
            </a:r>
            <a:r>
              <a:rPr lang="en-US" sz="1400" dirty="0" smtClean="0"/>
              <a:t>-Hurting someone else by spreading lies, gossip, rumors, or spreading secrets or other things someone has been told in confidence</a:t>
            </a:r>
            <a:br>
              <a:rPr lang="en-US" sz="1400" dirty="0" smtClean="0"/>
            </a:br>
            <a:r>
              <a:rPr lang="en-US" sz="1400" dirty="0" smtClean="0"/>
              <a:t>     </a:t>
            </a:r>
            <a:r>
              <a:rPr lang="en-US" sz="1400" b="1" u="sng" dirty="0" smtClean="0"/>
              <a:t>Body Language Bullying- </a:t>
            </a:r>
            <a:r>
              <a:rPr lang="en-US" sz="1400" dirty="0" smtClean="0"/>
              <a:t>Using faces, gestures, and body language such as rolling one’s eyes or whispering while looking at the target</a:t>
            </a:r>
            <a:br>
              <a:rPr lang="en-US" sz="1400" dirty="0" smtClean="0"/>
            </a:br>
            <a:r>
              <a:rPr lang="en-US" sz="1400" dirty="0" smtClean="0"/>
              <a:t>     </a:t>
            </a:r>
            <a:r>
              <a:rPr lang="en-US" sz="1400" b="1" u="sng" dirty="0" smtClean="0"/>
              <a:t>Physical Aggression</a:t>
            </a:r>
            <a:r>
              <a:rPr lang="en-US" sz="1400" dirty="0" smtClean="0"/>
              <a:t>-Using physical force against someone on purpose</a:t>
            </a:r>
            <a:br>
              <a:rPr lang="en-US" sz="1400" dirty="0" smtClean="0"/>
            </a:br>
            <a:r>
              <a:rPr lang="en-US" sz="1400" dirty="0" smtClean="0"/>
              <a:t>     Relationship Aggression-Getting others to do something that is wrong, mean, or hurtful to another person</a:t>
            </a:r>
            <a:br>
              <a:rPr lang="en-US" sz="1400" dirty="0" smtClean="0"/>
            </a:br>
            <a:r>
              <a:rPr lang="en-US" sz="1400" dirty="0" smtClean="0"/>
              <a:t>     </a:t>
            </a:r>
            <a:r>
              <a:rPr lang="en-US" sz="1400" b="1" u="sng" dirty="0" err="1" smtClean="0"/>
              <a:t>Cyberbullying</a:t>
            </a:r>
            <a:r>
              <a:rPr lang="en-US" sz="1400" dirty="0" smtClean="0"/>
              <a:t>-  Using the Internet, e-mail, or text messaging to hurt someone else</a:t>
            </a:r>
          </a:p>
          <a:p>
            <a:endParaRPr lang="en-US" sz="1400" dirty="0" smtClean="0"/>
          </a:p>
          <a:p>
            <a:r>
              <a:rPr lang="en-US" sz="1400" dirty="0" smtClean="0"/>
              <a:t>1</a:t>
            </a:r>
            <a:r>
              <a:rPr lang="en-US" sz="1400" baseline="30000" dirty="0" smtClean="0"/>
              <a:t>st</a:t>
            </a:r>
            <a:r>
              <a:rPr lang="en-US" sz="1400" dirty="0" smtClean="0"/>
              <a:t>- Put the name Ben Carson on the board and have students predict who he is.</a:t>
            </a:r>
            <a:br>
              <a:rPr lang="en-US" sz="1400" dirty="0" smtClean="0"/>
            </a:br>
            <a:r>
              <a:rPr lang="en-US" sz="1400" dirty="0" smtClean="0"/>
              <a:t>2</a:t>
            </a:r>
            <a:r>
              <a:rPr lang="en-US" sz="1400" baseline="30000" dirty="0" smtClean="0"/>
              <a:t>nd</a:t>
            </a:r>
            <a:r>
              <a:rPr lang="en-US" sz="1400" dirty="0" smtClean="0"/>
              <a:t>- Read the passage about Ben Carson from the book, </a:t>
            </a:r>
            <a:r>
              <a:rPr lang="en-US" sz="1400" i="1" dirty="0" smtClean="0"/>
              <a:t>Heading Out </a:t>
            </a:r>
            <a:r>
              <a:rPr lang="en-US" sz="1400" dirty="0" smtClean="0"/>
              <a:t>by Gloria </a:t>
            </a:r>
            <a:r>
              <a:rPr lang="en-US" sz="1400" dirty="0" err="1" smtClean="0"/>
              <a:t>Kamen</a:t>
            </a:r>
            <a:r>
              <a:rPr lang="en-US" sz="1400" dirty="0" smtClean="0"/>
              <a:t>, students will use </a:t>
            </a:r>
            <a:r>
              <a:rPr lang="en-US" sz="1400" b="1" i="1" dirty="0" smtClean="0"/>
              <a:t>Free Response Practice</a:t>
            </a:r>
            <a:r>
              <a:rPr lang="en-US" sz="1400" dirty="0" smtClean="0"/>
              <a:t> to respond to the reading stopping at various points in the passage for reflection</a:t>
            </a:r>
            <a:br>
              <a:rPr lang="en-US" sz="1400" dirty="0" smtClean="0"/>
            </a:br>
            <a:r>
              <a:rPr lang="en-US" sz="1400" dirty="0" smtClean="0"/>
              <a:t>3</a:t>
            </a:r>
            <a:r>
              <a:rPr lang="en-US" sz="1400" baseline="30000" dirty="0" smtClean="0"/>
              <a:t>rd</a:t>
            </a:r>
            <a:r>
              <a:rPr lang="en-US" sz="1400" dirty="0" smtClean="0"/>
              <a:t>- Group discussion</a:t>
            </a:r>
            <a:br>
              <a:rPr lang="en-US" sz="1400" dirty="0" smtClean="0"/>
            </a:br>
            <a:r>
              <a:rPr lang="en-US" sz="1400" dirty="0" smtClean="0"/>
              <a:t>4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- Tying it all together- (Mosaic of Thoughts must have already been taught to students), Go back and have students “Annotate Text” using the codes on pp. 100-101</a:t>
            </a:r>
            <a:br>
              <a:rPr lang="en-US" sz="1400" dirty="0" smtClean="0"/>
            </a:br>
            <a:r>
              <a:rPr lang="en-US" sz="1400" dirty="0" smtClean="0"/>
              <a:t>5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- </a:t>
            </a:r>
            <a:r>
              <a:rPr lang="en-US" sz="1400" b="1" i="1" dirty="0" smtClean="0"/>
              <a:t>Last Word Activity</a:t>
            </a:r>
            <a:r>
              <a:rPr lang="en-US" sz="1400" dirty="0" smtClean="0"/>
              <a:t>-Phrase given:  “Bullies will only intimidate people who are much weaker than they are, because they are afraid of losing a fight.” </a:t>
            </a:r>
          </a:p>
          <a:p>
            <a:endParaRPr lang="en-US" sz="1400" dirty="0" smtClean="0"/>
          </a:p>
          <a:p>
            <a:r>
              <a:rPr lang="en-US" sz="1400" dirty="0" smtClean="0"/>
              <a:t>Example given by teacher-Child: “Dad, Joey keeps picking on me. How can I make him stop?” Father: “Try fighting back.” A bully is always a coward. Bill took advantage of the younger children, but he was quiet and docile around the older ones. A bully is always a coward.</a:t>
            </a:r>
          </a:p>
          <a:p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5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– Read </a:t>
            </a:r>
            <a:r>
              <a:rPr lang="en-US" sz="1400" dirty="0" err="1" smtClean="0"/>
              <a:t>Chpts</a:t>
            </a:r>
            <a:r>
              <a:rPr lang="en-US" sz="1400" dirty="0" smtClean="0"/>
              <a:t>. 1-3 </a:t>
            </a:r>
            <a:r>
              <a:rPr lang="en-US" sz="1400" i="1" dirty="0" smtClean="0"/>
              <a:t>Freak the Mighty </a:t>
            </a:r>
            <a:endParaRPr lang="en-US" sz="14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11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33333333</dc:creator>
  <cp:lastModifiedBy>33333333</cp:lastModifiedBy>
  <cp:revision>19</cp:revision>
  <dcterms:created xsi:type="dcterms:W3CDTF">2011-07-24T16:03:50Z</dcterms:created>
  <dcterms:modified xsi:type="dcterms:W3CDTF">2011-07-26T16:17:54Z</dcterms:modified>
</cp:coreProperties>
</file>